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85" r:id="rId4"/>
    <p:sldId id="291" r:id="rId5"/>
    <p:sldId id="292" r:id="rId6"/>
    <p:sldId id="293" r:id="rId7"/>
    <p:sldId id="290" r:id="rId8"/>
    <p:sldId id="294" r:id="rId9"/>
    <p:sldId id="295" r:id="rId10"/>
    <p:sldId id="297" r:id="rId11"/>
    <p:sldId id="258" r:id="rId12"/>
    <p:sldId id="267" r:id="rId13"/>
    <p:sldId id="274" r:id="rId14"/>
    <p:sldId id="276" r:id="rId15"/>
    <p:sldId id="277" r:id="rId16"/>
    <p:sldId id="281" r:id="rId17"/>
    <p:sldId id="284" r:id="rId18"/>
    <p:sldId id="282" r:id="rId1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406B"/>
    <a:srgbClr val="2B7AE6"/>
    <a:srgbClr val="105AC9"/>
    <a:srgbClr val="0E50B3"/>
    <a:srgbClr val="105DC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43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5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48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04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78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97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9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23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91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1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677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Polana Kalatówki, Góry, Tatry, Natura">
            <a:extLst>
              <a:ext uri="{FF2B5EF4-FFF2-40B4-BE49-F238E27FC236}">
                <a16:creationId xmlns:a16="http://schemas.microsoft.com/office/drawing/2014/main" id="{2EB47A97-DF2F-3758-DE94-3BEF94180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55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ytuł 4">
            <a:extLst>
              <a:ext uri="{FF2B5EF4-FFF2-40B4-BE49-F238E27FC236}">
                <a16:creationId xmlns:a16="http://schemas.microsoft.com/office/drawing/2014/main" id="{32883EA1-986A-F6F7-E52C-E1ACBCBF9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9721"/>
            <a:ext cx="9144000" cy="2900518"/>
          </a:xfrm>
        </p:spPr>
        <p:txBody>
          <a:bodyPr>
            <a:normAutofit/>
          </a:bodyPr>
          <a:lstStyle/>
          <a:p>
            <a:r>
              <a:rPr lang="pl-PL" sz="8000">
                <a:solidFill>
                  <a:srgbClr val="FFFFFF"/>
                </a:solidFill>
                <a:latin typeface="Perpetua"/>
              </a:rPr>
              <a:t>Apteczka na szlaku</a:t>
            </a: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ytuł 1">
            <a:extLst>
              <a:ext uri="{FF2B5EF4-FFF2-40B4-BE49-F238E27FC236}">
                <a16:creationId xmlns:a16="http://schemas.microsoft.com/office/drawing/2014/main" id="{F03D0B3A-B8D7-39E8-EF1F-B43427306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l-PL" sz="5400"/>
              <a:t>Moduł apteczki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D9D9D8CC-21D2-1A6E-6945-D4BAC632B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Moduł koncentratora – odbiera dane od wszyskich apteczek w promieniu 5-10km – zbiera takie dane jak – aktualny stan apteczki, dane logowaniua </a:t>
            </a:r>
            <a:r>
              <a:rPr lang="en-US" sz="2200" err="1"/>
              <a:t>użytkowników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67323B6B-B205-4374-003B-0C6A9FB224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379" r="-1" b="2554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1083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 descr="Elektroniczna płytka prototypowa">
            <a:extLst>
              <a:ext uri="{FF2B5EF4-FFF2-40B4-BE49-F238E27FC236}">
                <a16:creationId xmlns:a16="http://schemas.microsoft.com/office/drawing/2014/main" id="{BC4AE69C-89EC-6749-A280-4412623E79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605" r="-2" b="-2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BA3E7D79-AEC4-DFBA-E72F-6B1F133E4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ln w="12700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pl-PL" sz="5200">
                <a:solidFill>
                  <a:srgbClr val="FFFFFF"/>
                </a:solidFill>
              </a:rPr>
              <a:t>Wykorzystane</a:t>
            </a:r>
            <a:r>
              <a:rPr lang="en-US" sz="5200">
                <a:solidFill>
                  <a:srgbClr val="FFFFFF"/>
                </a:solidFill>
              </a:rPr>
              <a:t> </a:t>
            </a:r>
            <a:r>
              <a:rPr lang="en-US" sz="5200" err="1">
                <a:solidFill>
                  <a:srgbClr val="FFFFFF"/>
                </a:solidFill>
              </a:rPr>
              <a:t>technologie</a:t>
            </a:r>
            <a:endParaRPr lang="en-US" sz="5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72680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5A905C-3624-8965-262F-B39FAADF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ESP32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24046A3-1759-7E17-829A-D8B6AF21E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9544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err="1"/>
              <a:t>Zaawansowany</a:t>
            </a:r>
            <a:r>
              <a:rPr lang="en-US" sz="2200"/>
              <a:t> </a:t>
            </a:r>
            <a:r>
              <a:rPr lang="en-US" sz="2200" err="1"/>
              <a:t>mikrokontroler</a:t>
            </a:r>
            <a:r>
              <a:rPr lang="en-US" sz="2200"/>
              <a:t> z </a:t>
            </a:r>
            <a:r>
              <a:rPr lang="en-US" sz="2200" err="1"/>
              <a:t>łącznością</a:t>
            </a:r>
            <a:r>
              <a:rPr lang="en-US" sz="2200"/>
              <a:t> Wi-Fi </a:t>
            </a:r>
            <a:r>
              <a:rPr lang="en-US" sz="2200" err="1"/>
              <a:t>oraz</a:t>
            </a:r>
            <a:r>
              <a:rPr lang="en-US" sz="2200"/>
              <a:t> </a:t>
            </a:r>
            <a:r>
              <a:rPr lang="en-US" sz="2200" err="1"/>
              <a:t>bluetooth</a:t>
            </a:r>
          </a:p>
          <a:p>
            <a:pPr marL="0" indent="0">
              <a:buNone/>
            </a:pPr>
            <a:endParaRPr lang="en-US" sz="2200"/>
          </a:p>
          <a:p>
            <a:pPr marL="0" indent="0">
              <a:buNone/>
            </a:pPr>
            <a:endParaRPr lang="en-US" sz="2200"/>
          </a:p>
          <a:p>
            <a:endParaRPr lang="en-US" sz="2200"/>
          </a:p>
        </p:txBody>
      </p:sp>
      <p:pic>
        <p:nvPicPr>
          <p:cNvPr id="4" name="Symbol zastępczy zawartości 3" descr="ESP32-DevKitM-1 - ESP32 - — ESP-IDF Programming Guide latest documentation">
            <a:extLst>
              <a:ext uri="{FF2B5EF4-FFF2-40B4-BE49-F238E27FC236}">
                <a16:creationId xmlns:a16="http://schemas.microsoft.com/office/drawing/2014/main" id="{1297C1A2-E18B-37B9-1D36-8BDE13D2DB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53" t="61" r="10228"/>
          <a:stretch/>
        </p:blipFill>
        <p:spPr>
          <a:xfrm>
            <a:off x="4748628" y="324011"/>
            <a:ext cx="7460851" cy="6317427"/>
          </a:xfrm>
          <a:prstGeom prst="rect">
            <a:avLst/>
          </a:prstGeom>
        </p:spPr>
      </p:pic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E92B9D44-F93B-FBE2-BAD9-AD877E3A343A}"/>
              </a:ext>
            </a:extLst>
          </p:cNvPr>
          <p:cNvSpPr txBox="1">
            <a:spLocks/>
          </p:cNvSpPr>
          <p:nvPr/>
        </p:nvSpPr>
        <p:spPr>
          <a:xfrm>
            <a:off x="642086" y="2874904"/>
            <a:ext cx="4243589" cy="20874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err="1"/>
              <a:t>Został</a:t>
            </a:r>
            <a:r>
              <a:rPr lang="en-US" sz="2200"/>
              <a:t> </a:t>
            </a:r>
            <a:r>
              <a:rPr lang="en-US" sz="2200" err="1"/>
              <a:t>użyty</a:t>
            </a:r>
            <a:r>
              <a:rPr lang="en-US" sz="2200"/>
              <a:t> </a:t>
            </a:r>
            <a:r>
              <a:rPr lang="en-US" sz="2200" err="1"/>
              <a:t>przez</a:t>
            </a:r>
            <a:r>
              <a:rPr lang="en-US" sz="2200"/>
              <a:t> </a:t>
            </a:r>
            <a:r>
              <a:rPr lang="en-US" sz="2200" err="1"/>
              <a:t>nas</a:t>
            </a:r>
            <a:r>
              <a:rPr lang="en-US" sz="2200"/>
              <a:t> do:</a:t>
            </a:r>
          </a:p>
          <a:p>
            <a:pPr marL="342900" indent="-342900"/>
            <a:r>
              <a:rPr lang="en-US" sz="2200" err="1"/>
              <a:t>Komunikacji</a:t>
            </a:r>
            <a:r>
              <a:rPr lang="en-US" sz="2200"/>
              <a:t> za </a:t>
            </a:r>
            <a:r>
              <a:rPr lang="en-US" sz="2200" err="1"/>
              <a:t>pomocą</a:t>
            </a:r>
            <a:r>
              <a:rPr lang="en-US" sz="2200"/>
              <a:t> </a:t>
            </a:r>
            <a:r>
              <a:rPr lang="en-US" sz="2200" err="1"/>
              <a:t>modułu</a:t>
            </a:r>
            <a:r>
              <a:rPr lang="en-US" sz="2200"/>
              <a:t> LoRa</a:t>
            </a:r>
          </a:p>
          <a:p>
            <a:pPr marL="342900" indent="-342900"/>
            <a:r>
              <a:rPr lang="en-US" sz="2200" err="1"/>
              <a:t>Utworzenia</a:t>
            </a:r>
            <a:r>
              <a:rPr lang="en-US" sz="2200"/>
              <a:t> access </a:t>
            </a:r>
            <a:r>
              <a:rPr lang="en-US" sz="2200" err="1"/>
              <a:t>pointu</a:t>
            </a:r>
            <a:r>
              <a:rPr lang="en-US" sz="2200"/>
              <a:t> </a:t>
            </a:r>
            <a:r>
              <a:rPr lang="en-US" sz="2200" err="1"/>
              <a:t>przy</a:t>
            </a:r>
            <a:r>
              <a:rPr lang="en-US" sz="2200"/>
              <a:t> </a:t>
            </a:r>
            <a:r>
              <a:rPr lang="en-US" sz="2200" err="1"/>
              <a:t>pomocy</a:t>
            </a:r>
            <a:r>
              <a:rPr lang="en-US" sz="2200"/>
              <a:t> Wi-Fi</a:t>
            </a:r>
          </a:p>
        </p:txBody>
      </p:sp>
    </p:spTree>
    <p:extLst>
      <p:ext uri="{BB962C8B-B14F-4D97-AF65-F5344CB8AC3E}">
        <p14:creationId xmlns:p14="http://schemas.microsoft.com/office/powerpoint/2010/main" val="21578274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16" grpId="1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5A905C-3624-8965-262F-B39FAADF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80" y="650222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/>
              <a:t>sx1262 </a:t>
            </a:r>
            <a:r>
              <a:rPr lang="en-US" sz="5400" err="1"/>
              <a:t>LoRaWAN</a:t>
            </a:r>
            <a:endParaRPr lang="en-US" sz="5400" kern="1200">
              <a:latin typeface="+mj-lt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24046A3-1759-7E17-829A-D8B6AF21E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2200"/>
              <a:t>Moduł komunikacji z niskim poborem mocy i możliwością komunikacji na odległości od  5 do 15km. Pracuje na częstotliwości 868MHz</a:t>
            </a:r>
            <a:endParaRPr lang="pl-PL"/>
          </a:p>
          <a:p>
            <a:pPr marL="0" indent="0">
              <a:buNone/>
            </a:pPr>
            <a:endParaRPr lang="pl-PL" sz="2200"/>
          </a:p>
        </p:txBody>
      </p:sp>
      <p:pic>
        <p:nvPicPr>
          <p:cNvPr id="3" name="Obraz 2" descr="Core1262 LF/HF LoRa Module, SX1262 chip, Long-Range Communication, Anti ...">
            <a:extLst>
              <a:ext uri="{FF2B5EF4-FFF2-40B4-BE49-F238E27FC236}">
                <a16:creationId xmlns:a16="http://schemas.microsoft.com/office/drawing/2014/main" id="{1D74D06F-5D55-6107-63AF-C7AC0DECD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938" y="377157"/>
            <a:ext cx="5886450" cy="5695950"/>
          </a:xfrm>
          <a:prstGeom prst="rect">
            <a:avLst/>
          </a:prstGeom>
        </p:spPr>
      </p:pic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9FD3EE7C-FDB8-9DDF-39EB-02D626B4A8A6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200"/>
              <a:t>Został przez nas użyty do komunikacji między apteczkami a serwerem 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2200"/>
          </a:p>
        </p:txBody>
      </p:sp>
    </p:spTree>
    <p:extLst>
      <p:ext uri="{BB962C8B-B14F-4D97-AF65-F5344CB8AC3E}">
        <p14:creationId xmlns:p14="http://schemas.microsoft.com/office/powerpoint/2010/main" val="26343496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16" grpId="1" build="p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Obraz 23" descr="Virtual networks need a rethink to meet hybrid-, multi-cloud demands ...">
            <a:extLst>
              <a:ext uri="{FF2B5EF4-FFF2-40B4-BE49-F238E27FC236}">
                <a16:creationId xmlns:a16="http://schemas.microsoft.com/office/drawing/2014/main" id="{4A061DAA-47F1-1B90-65B3-DEF2EBFCB5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3875" b="1112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D6CD9B52-D2BA-3675-83B8-C9DE9C4CE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pl-PL" sz="8000">
                <a:ln w="22225">
                  <a:solidFill>
                    <a:srgbClr val="FFFFFF"/>
                  </a:solidFill>
                </a:ln>
                <a:noFill/>
              </a:rPr>
              <a:t>Zalety korzystania z łączności </a:t>
            </a:r>
            <a:r>
              <a:rPr lang="pl-PL" sz="8000" err="1">
                <a:ln w="22225">
                  <a:solidFill>
                    <a:srgbClr val="FFFFFF"/>
                  </a:solidFill>
                </a:ln>
                <a:noFill/>
              </a:rPr>
              <a:t>LoRaWAN</a:t>
            </a:r>
            <a:r>
              <a:rPr lang="pl-PL" sz="8000">
                <a:ln w="22225">
                  <a:solidFill>
                    <a:srgbClr val="FFFFFF"/>
                  </a:solidFill>
                </a:ln>
                <a:noFill/>
              </a:rPr>
              <a:t> 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FFDBF87-0D2D-8449-C848-D06376DC3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z="2000">
                <a:solidFill>
                  <a:srgbClr val="FFFFFF"/>
                </a:solidFill>
              </a:rPr>
              <a:t>Niezależność od sieci GSM</a:t>
            </a:r>
          </a:p>
          <a:p>
            <a:r>
              <a:rPr lang="pl-PL" sz="2000">
                <a:solidFill>
                  <a:srgbClr val="FFFFFF"/>
                </a:solidFill>
              </a:rPr>
              <a:t>Niski pobór energii</a:t>
            </a:r>
          </a:p>
          <a:p>
            <a:r>
              <a:rPr lang="pl-PL" sz="2000">
                <a:solidFill>
                  <a:srgbClr val="FFFFFF"/>
                </a:solidFill>
              </a:rPr>
              <a:t>Brak potrzeby częstej wymiany baterii w urządzeniu</a:t>
            </a:r>
          </a:p>
          <a:p>
            <a:r>
              <a:rPr lang="pl-PL" sz="2000">
                <a:solidFill>
                  <a:srgbClr val="FFFFFF"/>
                </a:solidFill>
              </a:rPr>
              <a:t>Niższe </a:t>
            </a:r>
            <a:r>
              <a:rPr lang="pl-PL" sz="2000" err="1">
                <a:solidFill>
                  <a:srgbClr val="FFFFFF"/>
                </a:solidFill>
              </a:rPr>
              <a:t>koszta</a:t>
            </a:r>
            <a:r>
              <a:rPr lang="pl-PL" sz="2000">
                <a:solidFill>
                  <a:srgbClr val="FFFFFF"/>
                </a:solidFill>
              </a:rPr>
              <a:t> utrzymania</a:t>
            </a:r>
          </a:p>
          <a:p>
            <a:endParaRPr lang="pl-PL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28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az 3" descr="Electrical vs electronic engineers: What's the difference? - Electronic ...">
            <a:extLst>
              <a:ext uri="{FF2B5EF4-FFF2-40B4-BE49-F238E27FC236}">
                <a16:creationId xmlns:a16="http://schemas.microsoft.com/office/drawing/2014/main" id="{BC3785DA-B6CF-D958-77FA-05FB7F5361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28" r="-1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D888B9A-6466-F6ED-26B5-0D4F6D5A0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2800">
                <a:solidFill>
                  <a:schemeClr val="bg1"/>
                </a:solidFill>
              </a:rPr>
              <a:t>ESP32 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CE21199-5BFF-B336-5ECE-66886B761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2000">
                <a:solidFill>
                  <a:schemeClr val="bg1"/>
                </a:solidFill>
              </a:rPr>
              <a:t>Kod został napisany w języku C we </a:t>
            </a:r>
            <a:r>
              <a:rPr lang="pl-PL" sz="2000" err="1">
                <a:solidFill>
                  <a:schemeClr val="bg1"/>
                </a:solidFill>
              </a:rPr>
              <a:t>framework'u</a:t>
            </a:r>
            <a:r>
              <a:rPr lang="pl-PL" sz="2000">
                <a:solidFill>
                  <a:schemeClr val="bg1"/>
                </a:solidFill>
              </a:rPr>
              <a:t> </a:t>
            </a:r>
            <a:r>
              <a:rPr lang="pl-PL" sz="2000" err="1">
                <a:solidFill>
                  <a:schemeClr val="bg1"/>
                </a:solidFill>
              </a:rPr>
              <a:t>Espidf</a:t>
            </a:r>
            <a:endParaRPr lang="pl-PL" sz="2000">
              <a:solidFill>
                <a:schemeClr val="bg1"/>
              </a:solidFill>
            </a:endParaRPr>
          </a:p>
          <a:p>
            <a:r>
              <a:rPr lang="pl-PL" sz="2000">
                <a:solidFill>
                  <a:schemeClr val="bg1"/>
                </a:solidFill>
              </a:rPr>
              <a:t>Osobne oprogramowanie powstało dla apteczek i odbiornika</a:t>
            </a:r>
          </a:p>
          <a:p>
            <a:r>
              <a:rPr lang="pl-PL" sz="2000">
                <a:solidFill>
                  <a:schemeClr val="bg1"/>
                </a:solidFill>
              </a:rPr>
              <a:t>Komunikacja z serwerem z pomocą protokołu http i plików </a:t>
            </a:r>
            <a:r>
              <a:rPr lang="pl-PL" sz="2000" err="1">
                <a:solidFill>
                  <a:schemeClr val="bg1"/>
                </a:solidFill>
              </a:rPr>
              <a:t>json</a:t>
            </a:r>
            <a:r>
              <a:rPr lang="pl-PL" sz="2000">
                <a:solidFill>
                  <a:schemeClr val="bg1"/>
                </a:solidFill>
              </a:rPr>
              <a:t> za pośrednictwem </a:t>
            </a:r>
            <a:r>
              <a:rPr lang="pl-PL" sz="2000" err="1">
                <a:solidFill>
                  <a:schemeClr val="bg1"/>
                </a:solidFill>
              </a:rPr>
              <a:t>LoRaWAN</a:t>
            </a:r>
          </a:p>
          <a:p>
            <a:endParaRPr lang="pl-PL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2124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D888B9A-6466-F6ED-26B5-0D4F6D5A0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2800">
                <a:solidFill>
                  <a:schemeClr val="bg1"/>
                </a:solidFill>
              </a:rPr>
              <a:t>Oprogramowanie serwera</a:t>
            </a:r>
            <a:endParaRPr lang="pl-PL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CE21199-5BFF-B336-5ECE-66886B761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2000">
                <a:solidFill>
                  <a:schemeClr val="bg1"/>
                </a:solidFill>
              </a:rPr>
              <a:t>Napisane w języku C# oraz w JavaScript z użyciem </a:t>
            </a:r>
            <a:r>
              <a:rPr lang="pl-PL" sz="2000" err="1">
                <a:solidFill>
                  <a:schemeClr val="bg1"/>
                </a:solidFill>
              </a:rPr>
              <a:t>framework'a</a:t>
            </a:r>
            <a:r>
              <a:rPr lang="pl-PL" sz="2000">
                <a:solidFill>
                  <a:schemeClr val="bg1"/>
                </a:solidFill>
              </a:rPr>
              <a:t> vue</a:t>
            </a:r>
            <a:endParaRPr lang="en-US" sz="2000">
              <a:solidFill>
                <a:schemeClr val="bg1"/>
              </a:solidFill>
            </a:endParaRPr>
          </a:p>
          <a:p>
            <a:r>
              <a:rPr lang="pl-PL" sz="2000">
                <a:solidFill>
                  <a:schemeClr val="bg1"/>
                </a:solidFill>
              </a:rPr>
              <a:t>Gromadzi dane na temat zawartości apteczek i ich lokalizacji</a:t>
            </a:r>
            <a:endParaRPr lang="en-US" sz="2000">
              <a:solidFill>
                <a:schemeClr val="bg1"/>
              </a:solidFill>
            </a:endParaRPr>
          </a:p>
          <a:p>
            <a:endParaRPr lang="pl-PL" sz="2000">
              <a:solidFill>
                <a:srgbClr val="000000"/>
              </a:solidFill>
            </a:endParaRPr>
          </a:p>
          <a:p>
            <a:endParaRPr lang="pl-PL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159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6D7FDA-BF21-3FD2-4E7C-77A9170DA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5874"/>
            <a:ext cx="10515600" cy="1325563"/>
          </a:xfrm>
        </p:spPr>
        <p:txBody>
          <a:bodyPr/>
          <a:lstStyle/>
          <a:p>
            <a:pPr algn="ctr"/>
            <a:r>
              <a:rPr lang="pl-PL">
                <a:solidFill>
                  <a:srgbClr val="FFFFFF"/>
                </a:solidFill>
              </a:rPr>
              <a:t>Istnieje możliwość rozwoju sieci poprzez wprowadzenie systemu </a:t>
            </a:r>
            <a:r>
              <a:rPr lang="pl-PL" err="1">
                <a:solidFill>
                  <a:srgbClr val="FFFFFF"/>
                </a:solidFill>
              </a:rPr>
              <a:t>mesh</a:t>
            </a:r>
            <a:endParaRPr lang="pl-PL" err="1"/>
          </a:p>
        </p:txBody>
      </p:sp>
      <p:sp>
        <p:nvSpPr>
          <p:cNvPr id="4" name="Symbol zastępczy zawartości 2">
            <a:extLst>
              <a:ext uri="{FF2B5EF4-FFF2-40B4-BE49-F238E27FC236}">
                <a16:creationId xmlns:a16="http://schemas.microsoft.com/office/drawing/2014/main" id="{F71C7E7F-694E-A66E-8E5C-3311A11CF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52" y="2622805"/>
            <a:ext cx="8465989" cy="1778508"/>
          </a:xfrm>
          <a:solidFill>
            <a:srgbClr val="105AC9">
              <a:alpha val="27000"/>
            </a:srgb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3200">
                <a:solidFill>
                  <a:schemeClr val="bg1"/>
                </a:solidFill>
              </a:rPr>
              <a:t>Zalety:</a:t>
            </a:r>
            <a:endParaRPr lang="pl-PL"/>
          </a:p>
          <a:p>
            <a:r>
              <a:rPr lang="pl-PL" sz="3200">
                <a:solidFill>
                  <a:schemeClr val="bg1"/>
                </a:solidFill>
              </a:rPr>
              <a:t>Większy zasięg działania systemu</a:t>
            </a:r>
          </a:p>
          <a:p>
            <a:r>
              <a:rPr lang="pl-PL" sz="3200">
                <a:solidFill>
                  <a:schemeClr val="bg1"/>
                </a:solidFill>
              </a:rPr>
              <a:t>Wyższa redundancja</a:t>
            </a:r>
          </a:p>
        </p:txBody>
      </p:sp>
    </p:spTree>
    <p:extLst>
      <p:ext uri="{BB962C8B-B14F-4D97-AF65-F5344CB8AC3E}">
        <p14:creationId xmlns:p14="http://schemas.microsoft.com/office/powerpoint/2010/main" val="82553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EBFC87D-B716-B564-7D03-F687BBEF4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930" y="636261"/>
            <a:ext cx="8070524" cy="41119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Zapraszamy</a:t>
            </a:r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do </a:t>
            </a:r>
            <a:r>
              <a:rPr lang="en-US" sz="80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zadawania</a:t>
            </a:r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0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pytań</a:t>
            </a:r>
            <a:r>
              <a:rPr lang="en-US" sz="8000">
                <a:solidFill>
                  <a:srgbClr val="FFFFFF"/>
                </a:solidFill>
              </a:rPr>
              <a:t> :)</a:t>
            </a:r>
            <a:endParaRPr lang="en-US" sz="8000" kern="12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7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9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0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72422"/>
      </p:ext>
    </p:extLst>
  </p:cSld>
  <p:clrMapOvr>
    <a:masterClrMapping/>
  </p:clrMapOvr>
  <p:transition spd="slow">
    <p:cover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77C2A6-90F2-818E-3E95-E579C80794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2B4AAF6-3828-91A0-FEA7-DB8C5AF36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bg1"/>
                </a:solidFill>
                <a:latin typeface="Perpetua"/>
              </a:rPr>
              <a:t>Działanie</a:t>
            </a:r>
            <a:r>
              <a:rPr lang="en-US" sz="3600">
                <a:solidFill>
                  <a:schemeClr val="bg1"/>
                </a:solidFill>
                <a:latin typeface="Perpetua"/>
              </a:rPr>
              <a:t> </a:t>
            </a:r>
            <a:r>
              <a:rPr lang="en-US" sz="3600" err="1">
                <a:solidFill>
                  <a:schemeClr val="bg1"/>
                </a:solidFill>
                <a:latin typeface="Perpetua"/>
              </a:rPr>
              <a:t>systemu</a:t>
            </a:r>
            <a:endParaRPr lang="en-US" sz="3600">
              <a:solidFill>
                <a:schemeClr val="bg1"/>
              </a:solidFill>
              <a:latin typeface="Perpetua"/>
            </a:endParaRPr>
          </a:p>
        </p:txBody>
      </p:sp>
      <p:pic>
        <p:nvPicPr>
          <p:cNvPr id="9" name="Obraz 8" descr="Free Electromagnetic Field Wifi vector and picture">
            <a:extLst>
              <a:ext uri="{FF2B5EF4-FFF2-40B4-BE49-F238E27FC236}">
                <a16:creationId xmlns:a16="http://schemas.microsoft.com/office/drawing/2014/main" id="{8975A0BD-5C5B-23B3-5E33-6EF9EB889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53000"/>
                    </a14:imgEffect>
                  </a14:imgLayer>
                </a14:imgProps>
              </a:ext>
            </a:extLst>
          </a:blip>
          <a:srcRect t="21254" r="-305" b="18392"/>
          <a:stretch/>
        </p:blipFill>
        <p:spPr>
          <a:xfrm>
            <a:off x="1935192" y="312947"/>
            <a:ext cx="8347004" cy="5022450"/>
          </a:xfrm>
          <a:prstGeom prst="rect">
            <a:avLst/>
          </a:prstGeom>
        </p:spPr>
      </p:pic>
      <p:cxnSp>
        <p:nvCxnSpPr>
          <p:cNvPr id="5" name="Łącznik prosty ze strzałką 4">
            <a:extLst>
              <a:ext uri="{FF2B5EF4-FFF2-40B4-BE49-F238E27FC236}">
                <a16:creationId xmlns:a16="http://schemas.microsoft.com/office/drawing/2014/main" id="{242910B6-6060-CF46-D0D4-AB59DEDDA627}"/>
              </a:ext>
            </a:extLst>
          </p:cNvPr>
          <p:cNvCxnSpPr>
            <a:cxnSpLocks/>
          </p:cNvCxnSpPr>
          <p:nvPr/>
        </p:nvCxnSpPr>
        <p:spPr>
          <a:xfrm flipV="1">
            <a:off x="5345873" y="3545182"/>
            <a:ext cx="1503053" cy="108311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rostokąt 6">
            <a:extLst>
              <a:ext uri="{FF2B5EF4-FFF2-40B4-BE49-F238E27FC236}">
                <a16:creationId xmlns:a16="http://schemas.microsoft.com/office/drawing/2014/main" id="{D4469CF8-95F5-1A88-CE0A-661D487DC5D6}"/>
              </a:ext>
            </a:extLst>
          </p:cNvPr>
          <p:cNvSpPr/>
          <p:nvPr/>
        </p:nvSpPr>
        <p:spPr>
          <a:xfrm>
            <a:off x="3617662" y="1704892"/>
            <a:ext cx="1708150" cy="1001713"/>
          </a:xfrm>
          <a:prstGeom prst="rect">
            <a:avLst/>
          </a:prstGeom>
          <a:solidFill>
            <a:srgbClr val="C0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>
                <a:latin typeface="Perpetua"/>
              </a:rPr>
              <a:t>Apteczka</a:t>
            </a:r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82EB89F2-3205-BCBF-A72A-D67467BEC3C4}"/>
              </a:ext>
            </a:extLst>
          </p:cNvPr>
          <p:cNvSpPr/>
          <p:nvPr/>
        </p:nvSpPr>
        <p:spPr>
          <a:xfrm>
            <a:off x="389400" y="2930669"/>
            <a:ext cx="1707297" cy="1002025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3200">
                <a:latin typeface="Perpetua"/>
              </a:rPr>
              <a:t>Telefon</a:t>
            </a:r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20FF2EDD-F621-1327-21ED-A53DA7D4A9A8}"/>
              </a:ext>
            </a:extLst>
          </p:cNvPr>
          <p:cNvSpPr/>
          <p:nvPr/>
        </p:nvSpPr>
        <p:spPr>
          <a:xfrm>
            <a:off x="3617662" y="478339"/>
            <a:ext cx="1708150" cy="1001713"/>
          </a:xfrm>
          <a:prstGeom prst="rect">
            <a:avLst/>
          </a:prstGeom>
          <a:solidFill>
            <a:srgbClr val="C0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>
                <a:latin typeface="Perpetua"/>
              </a:rPr>
              <a:t>Apteczka</a:t>
            </a:r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DD3705B8-7907-F79C-87EE-C69BA5BDA1D2}"/>
              </a:ext>
            </a:extLst>
          </p:cNvPr>
          <p:cNvSpPr/>
          <p:nvPr/>
        </p:nvSpPr>
        <p:spPr>
          <a:xfrm>
            <a:off x="3617662" y="4117892"/>
            <a:ext cx="1708150" cy="1001713"/>
          </a:xfrm>
          <a:prstGeom prst="rect">
            <a:avLst/>
          </a:prstGeom>
          <a:solidFill>
            <a:srgbClr val="C0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>
                <a:latin typeface="Perpetua"/>
              </a:rPr>
              <a:t>Apteczka</a:t>
            </a:r>
          </a:p>
        </p:txBody>
      </p:sp>
      <p:sp>
        <p:nvSpPr>
          <p:cNvPr id="16" name="Prostokąt 15">
            <a:extLst>
              <a:ext uri="{FF2B5EF4-FFF2-40B4-BE49-F238E27FC236}">
                <a16:creationId xmlns:a16="http://schemas.microsoft.com/office/drawing/2014/main" id="{43217C5A-8803-1D36-A12D-B530CEC90980}"/>
              </a:ext>
            </a:extLst>
          </p:cNvPr>
          <p:cNvSpPr/>
          <p:nvPr/>
        </p:nvSpPr>
        <p:spPr>
          <a:xfrm>
            <a:off x="3617662" y="5294313"/>
            <a:ext cx="1708150" cy="1001713"/>
          </a:xfrm>
          <a:prstGeom prst="rect">
            <a:avLst/>
          </a:prstGeom>
          <a:solidFill>
            <a:srgbClr val="C0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>
                <a:latin typeface="Perpetua"/>
              </a:rPr>
              <a:t>Apteczka</a:t>
            </a:r>
          </a:p>
        </p:txBody>
      </p:sp>
      <p:sp>
        <p:nvSpPr>
          <p:cNvPr id="18" name="Prostokąt 17">
            <a:extLst>
              <a:ext uri="{FF2B5EF4-FFF2-40B4-BE49-F238E27FC236}">
                <a16:creationId xmlns:a16="http://schemas.microsoft.com/office/drawing/2014/main" id="{4E257073-1B3F-3D7D-C2F3-2163F010D272}"/>
              </a:ext>
            </a:extLst>
          </p:cNvPr>
          <p:cNvSpPr/>
          <p:nvPr/>
        </p:nvSpPr>
        <p:spPr>
          <a:xfrm>
            <a:off x="10105822" y="2930668"/>
            <a:ext cx="1707297" cy="100202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3200">
                <a:latin typeface="Perpetua"/>
              </a:rPr>
              <a:t>Serwer</a:t>
            </a:r>
          </a:p>
        </p:txBody>
      </p:sp>
      <p:sp>
        <p:nvSpPr>
          <p:cNvPr id="20" name="Prostokąt 19">
            <a:extLst>
              <a:ext uri="{FF2B5EF4-FFF2-40B4-BE49-F238E27FC236}">
                <a16:creationId xmlns:a16="http://schemas.microsoft.com/office/drawing/2014/main" id="{31DB0169-79DC-293A-FD08-4B57AEB416B5}"/>
              </a:ext>
            </a:extLst>
          </p:cNvPr>
          <p:cNvSpPr/>
          <p:nvPr/>
        </p:nvSpPr>
        <p:spPr>
          <a:xfrm>
            <a:off x="3617662" y="2881313"/>
            <a:ext cx="1708150" cy="1001713"/>
          </a:xfrm>
          <a:prstGeom prst="rect">
            <a:avLst/>
          </a:prstGeom>
          <a:solidFill>
            <a:srgbClr val="C0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>
                <a:latin typeface="Perpetua"/>
              </a:rPr>
              <a:t>Apteczka</a:t>
            </a:r>
          </a:p>
        </p:txBody>
      </p:sp>
      <p:cxnSp>
        <p:nvCxnSpPr>
          <p:cNvPr id="22" name="Łącznik prosty ze strzałką 21">
            <a:extLst>
              <a:ext uri="{FF2B5EF4-FFF2-40B4-BE49-F238E27FC236}">
                <a16:creationId xmlns:a16="http://schemas.microsoft.com/office/drawing/2014/main" id="{38BF42CB-B04C-474A-7021-5F345097B126}"/>
              </a:ext>
            </a:extLst>
          </p:cNvPr>
          <p:cNvCxnSpPr>
            <a:cxnSpLocks/>
          </p:cNvCxnSpPr>
          <p:nvPr/>
        </p:nvCxnSpPr>
        <p:spPr>
          <a:xfrm flipV="1">
            <a:off x="5349268" y="3751260"/>
            <a:ext cx="1486240" cy="2087755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Łącznik prosty ze strzałką 23">
            <a:extLst>
              <a:ext uri="{FF2B5EF4-FFF2-40B4-BE49-F238E27FC236}">
                <a16:creationId xmlns:a16="http://schemas.microsoft.com/office/drawing/2014/main" id="{3B0767B9-AF56-9999-6244-38490B5FBAFF}"/>
              </a:ext>
            </a:extLst>
          </p:cNvPr>
          <p:cNvCxnSpPr>
            <a:cxnSpLocks/>
          </p:cNvCxnSpPr>
          <p:nvPr/>
        </p:nvCxnSpPr>
        <p:spPr>
          <a:xfrm>
            <a:off x="5355900" y="2211648"/>
            <a:ext cx="1491330" cy="1050635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ytuł 1">
            <a:extLst>
              <a:ext uri="{FF2B5EF4-FFF2-40B4-BE49-F238E27FC236}">
                <a16:creationId xmlns:a16="http://schemas.microsoft.com/office/drawing/2014/main" id="{0246751D-F426-84CF-45B3-887C8DEAF30B}"/>
              </a:ext>
            </a:extLst>
          </p:cNvPr>
          <p:cNvSpPr txBox="1">
            <a:spLocks/>
          </p:cNvSpPr>
          <p:nvPr/>
        </p:nvSpPr>
        <p:spPr>
          <a:xfrm>
            <a:off x="878089" y="2433226"/>
            <a:ext cx="3950677" cy="9957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rgbClr val="FFFFFF"/>
                </a:solidFill>
                <a:latin typeface="Perpetua"/>
              </a:rPr>
              <a:t>Wi-Fi</a:t>
            </a:r>
            <a:endParaRPr lang="en-US" sz="3200">
              <a:latin typeface="Perpetua"/>
            </a:endParaRPr>
          </a:p>
        </p:txBody>
      </p:sp>
      <p:cxnSp>
        <p:nvCxnSpPr>
          <p:cNvPr id="28" name="Łącznik prosty ze strzałką 27">
            <a:extLst>
              <a:ext uri="{FF2B5EF4-FFF2-40B4-BE49-F238E27FC236}">
                <a16:creationId xmlns:a16="http://schemas.microsoft.com/office/drawing/2014/main" id="{5E3B1150-C948-AB0F-3B8D-BA4929BB556D}"/>
              </a:ext>
            </a:extLst>
          </p:cNvPr>
          <p:cNvCxnSpPr/>
          <p:nvPr/>
        </p:nvCxnSpPr>
        <p:spPr>
          <a:xfrm>
            <a:off x="2091028" y="3439335"/>
            <a:ext cx="1529737" cy="234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ytuł 1">
            <a:extLst>
              <a:ext uri="{FF2B5EF4-FFF2-40B4-BE49-F238E27FC236}">
                <a16:creationId xmlns:a16="http://schemas.microsoft.com/office/drawing/2014/main" id="{2235254E-9111-0F4C-2467-47D947926B45}"/>
              </a:ext>
            </a:extLst>
          </p:cNvPr>
          <p:cNvSpPr txBox="1">
            <a:spLocks/>
          </p:cNvSpPr>
          <p:nvPr/>
        </p:nvSpPr>
        <p:spPr>
          <a:xfrm>
            <a:off x="4130469" y="2383723"/>
            <a:ext cx="3950677" cy="9957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noProof="1">
                <a:solidFill>
                  <a:srgbClr val="FFFFFF"/>
                </a:solidFill>
                <a:latin typeface="Perpetua"/>
              </a:rPr>
              <a:t>LoRaWAN</a:t>
            </a:r>
            <a:endParaRPr lang="en-US" sz="2800" noProof="1">
              <a:latin typeface="Perpetua"/>
            </a:endParaRPr>
          </a:p>
        </p:txBody>
      </p:sp>
      <p:cxnSp>
        <p:nvCxnSpPr>
          <p:cNvPr id="32" name="Łącznik prosty ze strzałką 31">
            <a:extLst>
              <a:ext uri="{FF2B5EF4-FFF2-40B4-BE49-F238E27FC236}">
                <a16:creationId xmlns:a16="http://schemas.microsoft.com/office/drawing/2014/main" id="{3F342095-2225-6C19-7B9D-51A33A34D45C}"/>
              </a:ext>
            </a:extLst>
          </p:cNvPr>
          <p:cNvCxnSpPr>
            <a:cxnSpLocks/>
          </p:cNvCxnSpPr>
          <p:nvPr/>
        </p:nvCxnSpPr>
        <p:spPr>
          <a:xfrm>
            <a:off x="5359293" y="987358"/>
            <a:ext cx="1469236" cy="2087838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Prostokąt 33">
            <a:extLst>
              <a:ext uri="{FF2B5EF4-FFF2-40B4-BE49-F238E27FC236}">
                <a16:creationId xmlns:a16="http://schemas.microsoft.com/office/drawing/2014/main" id="{0709BCBE-3257-B18C-FE8D-5C2F744E964B}"/>
              </a:ext>
            </a:extLst>
          </p:cNvPr>
          <p:cNvSpPr/>
          <p:nvPr/>
        </p:nvSpPr>
        <p:spPr>
          <a:xfrm>
            <a:off x="6869328" y="2932673"/>
            <a:ext cx="1707297" cy="1002025"/>
          </a:xfrm>
          <a:prstGeom prst="rect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400">
                <a:latin typeface="Perpetua"/>
              </a:rPr>
              <a:t>Koncentrator</a:t>
            </a:r>
            <a:endParaRPr lang="pl-PL" sz="2400"/>
          </a:p>
        </p:txBody>
      </p:sp>
      <p:cxnSp>
        <p:nvCxnSpPr>
          <p:cNvPr id="36" name="Łącznik prosty ze strzałką 35">
            <a:extLst>
              <a:ext uri="{FF2B5EF4-FFF2-40B4-BE49-F238E27FC236}">
                <a16:creationId xmlns:a16="http://schemas.microsoft.com/office/drawing/2014/main" id="{C5BFDF62-932C-7022-FAC2-5D7BEF522E20}"/>
              </a:ext>
            </a:extLst>
          </p:cNvPr>
          <p:cNvCxnSpPr/>
          <p:nvPr/>
        </p:nvCxnSpPr>
        <p:spPr>
          <a:xfrm>
            <a:off x="5327523" y="3427303"/>
            <a:ext cx="1529737" cy="234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Łącznik prosty ze strzałką 37">
            <a:extLst>
              <a:ext uri="{FF2B5EF4-FFF2-40B4-BE49-F238E27FC236}">
                <a16:creationId xmlns:a16="http://schemas.microsoft.com/office/drawing/2014/main" id="{705C0704-9D3E-981B-2D96-4916234ED592}"/>
              </a:ext>
            </a:extLst>
          </p:cNvPr>
          <p:cNvCxnSpPr/>
          <p:nvPr/>
        </p:nvCxnSpPr>
        <p:spPr>
          <a:xfrm>
            <a:off x="8578055" y="3429308"/>
            <a:ext cx="1529737" cy="234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ytuł 1">
            <a:extLst>
              <a:ext uri="{FF2B5EF4-FFF2-40B4-BE49-F238E27FC236}">
                <a16:creationId xmlns:a16="http://schemas.microsoft.com/office/drawing/2014/main" id="{DD78033A-B6B7-3365-9DCB-B0100D1C89BF}"/>
              </a:ext>
            </a:extLst>
          </p:cNvPr>
          <p:cNvSpPr txBox="1">
            <a:spLocks/>
          </p:cNvSpPr>
          <p:nvPr/>
        </p:nvSpPr>
        <p:spPr>
          <a:xfrm>
            <a:off x="7369795" y="2430552"/>
            <a:ext cx="3950677" cy="9957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solidFill>
                  <a:srgbClr val="FFFFFF"/>
                </a:solidFill>
                <a:latin typeface="Perpetua"/>
              </a:rPr>
              <a:t>USB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05462601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10" grpId="0" animBg="1"/>
      <p:bldP spid="12" grpId="0" animBg="1"/>
      <p:bldP spid="14" grpId="0" animBg="1"/>
      <p:bldP spid="16" grpId="0" animBg="1"/>
      <p:bldP spid="18" grpId="0" animBg="1"/>
      <p:bldP spid="20" grpId="0" animBg="1"/>
      <p:bldP spid="26" grpId="0"/>
      <p:bldP spid="30" grpId="0"/>
      <p:bldP spid="30" grpId="1"/>
      <p:bldP spid="34" grpId="0" animBg="1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448B9D-9CF6-6206-AE35-B4A3907953E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7453" r="-1" b="825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D3206D9B-5765-FFD0-FDC4-8A0755A4B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Zrzuty ekranu z aplikacji</a:t>
            </a: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22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ymbol zastępczy zawartości 4" descr="Obraz zawierający krajobraz, na wolnym powietrzu, góra, woda&#10;&#10;Opis wygenerowany automatycznie">
            <a:extLst>
              <a:ext uri="{FF2B5EF4-FFF2-40B4-BE49-F238E27FC236}">
                <a16:creationId xmlns:a16="http://schemas.microsoft.com/office/drawing/2014/main" id="{886C28C2-221C-AAA2-DE5E-14B517A841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B28E6C9-40A8-6585-3D4E-F6AD9CC92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803" y="973589"/>
            <a:ext cx="3408924" cy="47673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6000" err="1">
                <a:solidFill>
                  <a:srgbClr val="FFFFFF"/>
                </a:solidFill>
              </a:rPr>
              <a:t>Interfejs</a:t>
            </a:r>
            <a:r>
              <a:rPr lang="en-US" sz="6000">
                <a:solidFill>
                  <a:srgbClr val="FFFFFF"/>
                </a:solidFill>
              </a:rPr>
              <a:t> </a:t>
            </a:r>
            <a:r>
              <a:rPr lang="en-US" sz="6000" err="1">
                <a:solidFill>
                  <a:srgbClr val="FFFFFF"/>
                </a:solidFill>
              </a:rPr>
              <a:t>aplikacji</a:t>
            </a:r>
            <a:r>
              <a:rPr lang="en-US" sz="6000">
                <a:solidFill>
                  <a:srgbClr val="FFFFFF"/>
                </a:solidFill>
              </a:rPr>
              <a:t> </a:t>
            </a:r>
            <a:r>
              <a:rPr lang="en-US" sz="6000" err="1">
                <a:solidFill>
                  <a:srgbClr val="FFFFFF"/>
                </a:solidFill>
              </a:rPr>
              <a:t>webowej</a:t>
            </a:r>
            <a:endParaRPr lang="pl-PL" sz="4000"/>
          </a:p>
        </p:txBody>
      </p:sp>
      <p:pic>
        <p:nvPicPr>
          <p:cNvPr id="7" name="Symbol zastępczy zawartości 3" descr="Obraz zawierający tekst, zrzut ekranu, oprogramowanie, numer&#10;&#10;Opis wygenerowany automatycznie">
            <a:extLst>
              <a:ext uri="{FF2B5EF4-FFF2-40B4-BE49-F238E27FC236}">
                <a16:creationId xmlns:a16="http://schemas.microsoft.com/office/drawing/2014/main" id="{84073789-1139-4E64-20A1-233A4177838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634" y="973150"/>
            <a:ext cx="5729001" cy="491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31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Symbol zastępczy zawartości 9" descr="Obraz zawierający na wolnym powietrzu, trawa, natura, drzewo&#10;&#10;Opis wygenerowany automatycznie">
            <a:extLst>
              <a:ext uri="{FF2B5EF4-FFF2-40B4-BE49-F238E27FC236}">
                <a16:creationId xmlns:a16="http://schemas.microsoft.com/office/drawing/2014/main" id="{141AE0B3-9A00-41FB-2B82-24663CBC8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6" name="Symbol zastępczy zawartości 3" descr="Obraz zawierający tekst, zrzut ekranu, linia, Czcionka&#10;&#10;Opis wygenerowany automatycznie">
            <a:extLst>
              <a:ext uri="{FF2B5EF4-FFF2-40B4-BE49-F238E27FC236}">
                <a16:creationId xmlns:a16="http://schemas.microsoft.com/office/drawing/2014/main" id="{C76ED18E-64A6-DF66-4DD3-E44C99CF8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25" y="2447494"/>
            <a:ext cx="11327549" cy="3058438"/>
          </a:xfrm>
          <a:prstGeom prst="rect">
            <a:avLst/>
          </a:prstGeom>
        </p:spPr>
      </p:pic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B5484330-DF4C-1A30-A71F-9623D88F6164}"/>
              </a:ext>
            </a:extLst>
          </p:cNvPr>
          <p:cNvSpPr txBox="1">
            <a:spLocks/>
          </p:cNvSpPr>
          <p:nvPr/>
        </p:nvSpPr>
        <p:spPr>
          <a:xfrm>
            <a:off x="723727" y="887325"/>
            <a:ext cx="10741376" cy="1057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500" err="1">
                <a:solidFill>
                  <a:srgbClr val="FFFFFF"/>
                </a:solidFill>
              </a:rPr>
              <a:t>Rejestracja</a:t>
            </a:r>
            <a:r>
              <a:rPr lang="en-US" sz="6500">
                <a:solidFill>
                  <a:srgbClr val="FFFFFF"/>
                </a:solidFill>
              </a:rPr>
              <a:t> </a:t>
            </a:r>
            <a:r>
              <a:rPr lang="en-US" sz="6500" err="1">
                <a:solidFill>
                  <a:srgbClr val="FFFFFF"/>
                </a:solidFill>
              </a:rPr>
              <a:t>nowego</a:t>
            </a:r>
            <a:r>
              <a:rPr lang="en-US" sz="6500">
                <a:solidFill>
                  <a:srgbClr val="FFFFFF"/>
                </a:solidFill>
              </a:rPr>
              <a:t> </a:t>
            </a:r>
            <a:r>
              <a:rPr lang="en-US" sz="6500" err="1">
                <a:solidFill>
                  <a:srgbClr val="FFFFFF"/>
                </a:solidFill>
              </a:rPr>
              <a:t>konta</a:t>
            </a:r>
            <a:endParaRPr lang="en-US" sz="6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8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ymbol zastępczy zawartości 3" descr="Obraz zawierający na wolnym powietrzu, zima, śnieg, niebo&#10;&#10;Opis wygenerowany automatycznie">
            <a:extLst>
              <a:ext uri="{FF2B5EF4-FFF2-40B4-BE49-F238E27FC236}">
                <a16:creationId xmlns:a16="http://schemas.microsoft.com/office/drawing/2014/main" id="{3602FE92-274D-29ED-2747-56D46E17A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348"/>
          <a:stretch/>
        </p:blipFill>
        <p:spPr>
          <a:xfrm>
            <a:off x="20" y="-1291157"/>
            <a:ext cx="12191980" cy="8305623"/>
          </a:xfrm>
          <a:prstGeom prst="rect">
            <a:avLst/>
          </a:prstGeom>
        </p:spPr>
      </p:pic>
      <p:pic>
        <p:nvPicPr>
          <p:cNvPr id="6" name="Symbol zastępczy zawartości 3" descr="Obraz zawierający tekst, zrzut ekranu, Prostokąt, design&#10;&#10;Opis wygenerowany automatycznie">
            <a:extLst>
              <a:ext uri="{FF2B5EF4-FFF2-40B4-BE49-F238E27FC236}">
                <a16:creationId xmlns:a16="http://schemas.microsoft.com/office/drawing/2014/main" id="{A692A6B8-13AC-0A45-821E-DF24D1625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54" y="3036601"/>
            <a:ext cx="10852726" cy="2398900"/>
          </a:xfrm>
          <a:prstGeom prst="rect">
            <a:avLst/>
          </a:prstGeom>
        </p:spPr>
      </p:pic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1831685-C9D5-ADDF-6DA1-39987943FB7B}"/>
              </a:ext>
            </a:extLst>
          </p:cNvPr>
          <p:cNvSpPr txBox="1">
            <a:spLocks/>
          </p:cNvSpPr>
          <p:nvPr/>
        </p:nvSpPr>
        <p:spPr>
          <a:xfrm>
            <a:off x="723727" y="940241"/>
            <a:ext cx="10741376" cy="1057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500" err="1"/>
              <a:t>Okno</a:t>
            </a:r>
            <a:r>
              <a:rPr lang="en-US" sz="6500"/>
              <a:t> </a:t>
            </a:r>
            <a:r>
              <a:rPr lang="en-US" sz="6500" err="1"/>
              <a:t>logowania</a:t>
            </a:r>
            <a:endParaRPr lang="en-US" sz="6500"/>
          </a:p>
        </p:txBody>
      </p:sp>
    </p:spTree>
    <p:extLst>
      <p:ext uri="{BB962C8B-B14F-4D97-AF65-F5344CB8AC3E}">
        <p14:creationId xmlns:p14="http://schemas.microsoft.com/office/powerpoint/2010/main" val="147660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865276C1-36E6-4567-0AD9-63D488E415FA}"/>
              </a:ext>
            </a:extLst>
          </p:cNvPr>
          <p:cNvSpPr txBox="1">
            <a:spLocks/>
          </p:cNvSpPr>
          <p:nvPr/>
        </p:nvSpPr>
        <p:spPr>
          <a:xfrm>
            <a:off x="723727" y="379324"/>
            <a:ext cx="10741376" cy="20316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500" err="1"/>
              <a:t>Możliwości</a:t>
            </a:r>
            <a:r>
              <a:rPr lang="en-US" sz="6500"/>
              <a:t> </a:t>
            </a:r>
            <a:r>
              <a:rPr lang="en-US" sz="6500" err="1"/>
              <a:t>komunikacji</a:t>
            </a:r>
            <a:r>
              <a:rPr lang="en-US" sz="6500"/>
              <a:t> w </a:t>
            </a:r>
            <a:r>
              <a:rPr lang="en-US" sz="6500" err="1"/>
              <a:t>sytuacjach</a:t>
            </a:r>
            <a:r>
              <a:rPr lang="en-US" sz="6500"/>
              <a:t> </a:t>
            </a:r>
            <a:r>
              <a:rPr lang="en-US" sz="6500" err="1"/>
              <a:t>awaryjnych</a:t>
            </a:r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61195C66-2B8D-B25E-7EEC-8B5E05542C7E}"/>
              </a:ext>
            </a:extLst>
          </p:cNvPr>
          <p:cNvSpPr/>
          <p:nvPr/>
        </p:nvSpPr>
        <p:spPr>
          <a:xfrm>
            <a:off x="1572684" y="2405688"/>
            <a:ext cx="2015066" cy="1219200"/>
          </a:xfrm>
          <a:prstGeom prst="rect">
            <a:avLst/>
          </a:prstGeom>
          <a:solidFill>
            <a:srgbClr val="19406B">
              <a:alpha val="4500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3600"/>
              <a:t>Apteczka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00975B05-206B-E178-9137-51AF1480E273}"/>
              </a:ext>
            </a:extLst>
          </p:cNvPr>
          <p:cNvSpPr/>
          <p:nvPr/>
        </p:nvSpPr>
        <p:spPr>
          <a:xfrm>
            <a:off x="8588471" y="3276407"/>
            <a:ext cx="2015066" cy="1219200"/>
          </a:xfrm>
          <a:prstGeom prst="rect">
            <a:avLst/>
          </a:prstGeom>
          <a:solidFill>
            <a:srgbClr val="19406B">
              <a:alpha val="4500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800"/>
              <a:t>Służby ratunkowe</a:t>
            </a: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865DC92B-72B3-B3ED-ECEC-7CB36C70A821}"/>
              </a:ext>
            </a:extLst>
          </p:cNvPr>
          <p:cNvSpPr/>
          <p:nvPr/>
        </p:nvSpPr>
        <p:spPr>
          <a:xfrm>
            <a:off x="1572683" y="4629149"/>
            <a:ext cx="2015066" cy="1219200"/>
          </a:xfrm>
          <a:prstGeom prst="rect">
            <a:avLst/>
          </a:prstGeom>
          <a:solidFill>
            <a:srgbClr val="19406B">
              <a:alpha val="4500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2400"/>
              <a:t>Smartphone</a:t>
            </a:r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D7BF293B-6BFC-1FFD-3C72-33A46B52F606}"/>
              </a:ext>
            </a:extLst>
          </p:cNvPr>
          <p:cNvSpPr/>
          <p:nvPr/>
        </p:nvSpPr>
        <p:spPr>
          <a:xfrm>
            <a:off x="5086350" y="2405687"/>
            <a:ext cx="2015066" cy="1219200"/>
          </a:xfrm>
          <a:prstGeom prst="rect">
            <a:avLst/>
          </a:prstGeom>
          <a:solidFill>
            <a:srgbClr val="19406B">
              <a:alpha val="4500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l-PL" sz="3600"/>
              <a:t>Serwer</a:t>
            </a:r>
            <a:endParaRPr lang="pl-PL"/>
          </a:p>
        </p:txBody>
      </p:sp>
      <p:cxnSp>
        <p:nvCxnSpPr>
          <p:cNvPr id="11" name="Łącznik prosty ze strzałką 10">
            <a:extLst>
              <a:ext uri="{FF2B5EF4-FFF2-40B4-BE49-F238E27FC236}">
                <a16:creationId xmlns:a16="http://schemas.microsoft.com/office/drawing/2014/main" id="{67FCA3DD-B62D-F613-7C05-498ADC2CB628}"/>
              </a:ext>
            </a:extLst>
          </p:cNvPr>
          <p:cNvCxnSpPr/>
          <p:nvPr/>
        </p:nvCxnSpPr>
        <p:spPr>
          <a:xfrm flipV="1">
            <a:off x="3580343" y="2907242"/>
            <a:ext cx="1496482" cy="635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7C4693DB-B55C-10F7-5692-280279E398D3}"/>
              </a:ext>
            </a:extLst>
          </p:cNvPr>
          <p:cNvCxnSpPr>
            <a:cxnSpLocks/>
          </p:cNvCxnSpPr>
          <p:nvPr/>
        </p:nvCxnSpPr>
        <p:spPr>
          <a:xfrm>
            <a:off x="7136341" y="3019424"/>
            <a:ext cx="1432983" cy="5228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Łącznik prosty ze strzałką 12">
            <a:extLst>
              <a:ext uri="{FF2B5EF4-FFF2-40B4-BE49-F238E27FC236}">
                <a16:creationId xmlns:a16="http://schemas.microsoft.com/office/drawing/2014/main" id="{9A36B16C-7FE7-F83E-BABB-4C08CAFF9199}"/>
              </a:ext>
            </a:extLst>
          </p:cNvPr>
          <p:cNvCxnSpPr>
            <a:cxnSpLocks/>
          </p:cNvCxnSpPr>
          <p:nvPr/>
        </p:nvCxnSpPr>
        <p:spPr>
          <a:xfrm flipV="1">
            <a:off x="3601508" y="4145490"/>
            <a:ext cx="4967815" cy="1085850"/>
          </a:xfrm>
          <a:prstGeom prst="straightConnector1">
            <a:avLst/>
          </a:prstGeom>
          <a:ln w="57150">
            <a:solidFill>
              <a:srgbClr val="FF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8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10040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C99E4B6-89FF-5F2B-16E5-DF83B621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374" y="4710779"/>
            <a:ext cx="4284417" cy="1665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Interfejs aplikacji webowej serwera</a:t>
            </a:r>
            <a:endParaRPr lang="en-US" kern="1200" err="1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3734" y="0"/>
            <a:ext cx="60882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az 6" descr="Obraz zawierający tekst, zrzut ekranu, numer, Czcionka&#10;&#10;Opis wygenerowany automatycznie">
            <a:extLst>
              <a:ext uri="{FF2B5EF4-FFF2-40B4-BE49-F238E27FC236}">
                <a16:creationId xmlns:a16="http://schemas.microsoft.com/office/drawing/2014/main" id="{3ADF08AF-2D1B-79F6-0749-A08A3FE9A1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" b="27656"/>
          <a:stretch/>
        </p:blipFill>
        <p:spPr>
          <a:xfrm>
            <a:off x="1171801" y="643465"/>
            <a:ext cx="4928616" cy="1773936"/>
          </a:xfrm>
          <a:prstGeom prst="rect">
            <a:avLst/>
          </a:prstGeom>
        </p:spPr>
      </p:pic>
      <p:pic>
        <p:nvPicPr>
          <p:cNvPr id="6" name="Obraz 5" descr="Obraz zawierający tekst, zrzut ekranu, oprogramowanie, wyświetlacz&#10;&#10;Opis wygenerowany automatycznie">
            <a:extLst>
              <a:ext uri="{FF2B5EF4-FFF2-40B4-BE49-F238E27FC236}">
                <a16:creationId xmlns:a16="http://schemas.microsoft.com/office/drawing/2014/main" id="{E30CB98B-E006-5B15-FDDB-3EF8C6EB0D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" b="21331"/>
          <a:stretch/>
        </p:blipFill>
        <p:spPr>
          <a:xfrm>
            <a:off x="6100397" y="643465"/>
            <a:ext cx="4928616" cy="1773936"/>
          </a:xfrm>
          <a:prstGeom prst="rect">
            <a:avLst/>
          </a:prstGeom>
        </p:spPr>
      </p:pic>
      <p:pic>
        <p:nvPicPr>
          <p:cNvPr id="4" name="Symbol zastępczy zawartości 3" descr="Obraz zawierający tekst, zrzut ekranu, oprogramowanie, wyświetlacz&#10;&#10;Opis wygenerowany automatycznie">
            <a:extLst>
              <a:ext uri="{FF2B5EF4-FFF2-40B4-BE49-F238E27FC236}">
                <a16:creationId xmlns:a16="http://schemas.microsoft.com/office/drawing/2014/main" id="{C06473F2-1884-6052-5B4C-96C95CA67E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481" r="4" b="4"/>
          <a:stretch/>
        </p:blipFill>
        <p:spPr>
          <a:xfrm>
            <a:off x="1171801" y="2417400"/>
            <a:ext cx="4928616" cy="1790941"/>
          </a:xfrm>
          <a:prstGeom prst="rect">
            <a:avLst/>
          </a:prstGeom>
        </p:spPr>
      </p:pic>
      <p:pic>
        <p:nvPicPr>
          <p:cNvPr id="5" name="Obraz 4" descr="Obraz zawierający tekst, zrzut ekranu, oprogramowanie&#10;&#10;Opis wygenerowany automatycznie">
            <a:extLst>
              <a:ext uri="{FF2B5EF4-FFF2-40B4-BE49-F238E27FC236}">
                <a16:creationId xmlns:a16="http://schemas.microsoft.com/office/drawing/2014/main" id="{3C147059-8C4D-C072-9F61-BB9C4435A7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" b="25844"/>
          <a:stretch/>
        </p:blipFill>
        <p:spPr>
          <a:xfrm>
            <a:off x="6100397" y="2417400"/>
            <a:ext cx="4928616" cy="179094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6832F003-FCA6-4CFB-A2EA-308F3AA25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420" y="4549143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67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ytuł 1">
            <a:extLst>
              <a:ext uri="{FF2B5EF4-FFF2-40B4-BE49-F238E27FC236}">
                <a16:creationId xmlns:a16="http://schemas.microsoft.com/office/drawing/2014/main" id="{F03D0B3A-B8D7-39E8-EF1F-B43427306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l-PL" sz="5400"/>
              <a:t>Moduł apteczki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D9D9D8CC-21D2-1A6E-6945-D4BAC632B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err="1"/>
              <a:t>Dioda</a:t>
            </a:r>
            <a:r>
              <a:rPr lang="en-US" sz="2200"/>
              <a:t> led </a:t>
            </a:r>
            <a:r>
              <a:rPr lang="en-US" sz="2200" err="1"/>
              <a:t>symuluje</a:t>
            </a:r>
            <a:r>
              <a:rPr lang="en-US" sz="2200"/>
              <a:t> </a:t>
            </a:r>
            <a:r>
              <a:rPr lang="en-US" sz="2200" err="1"/>
              <a:t>zamek</a:t>
            </a:r>
            <a:r>
              <a:rPr lang="en-US" sz="2200"/>
              <a:t> </a:t>
            </a:r>
            <a:r>
              <a:rPr lang="en-US" sz="2200" err="1"/>
              <a:t>elektromanetyczny</a:t>
            </a:r>
            <a:r>
              <a:rPr lang="en-US" sz="2200"/>
              <a:t> </a:t>
            </a:r>
            <a:r>
              <a:rPr lang="en-US" sz="2200" err="1"/>
              <a:t>otwierający</a:t>
            </a:r>
            <a:r>
              <a:rPr lang="en-US" sz="2200"/>
              <a:t> </a:t>
            </a:r>
            <a:r>
              <a:rPr lang="en-US" sz="2200" err="1"/>
              <a:t>apteczkę</a:t>
            </a:r>
            <a:r>
              <a:rPr lang="en-US" sz="2200"/>
              <a:t> po </a:t>
            </a:r>
            <a:r>
              <a:rPr lang="en-US" sz="2200" err="1"/>
              <a:t>nawiązaniu</a:t>
            </a:r>
            <a:r>
              <a:rPr lang="en-US" sz="2200"/>
              <a:t> </a:t>
            </a:r>
            <a:r>
              <a:rPr lang="en-US" sz="2200" err="1"/>
              <a:t>połączenia</a:t>
            </a:r>
            <a:r>
              <a:rPr lang="en-US" sz="2200"/>
              <a:t> </a:t>
            </a:r>
            <a:r>
              <a:rPr lang="en-US" sz="2200" err="1"/>
              <a:t>wifi</a:t>
            </a:r>
            <a:r>
              <a:rPr lang="en-US" sz="2200"/>
              <a:t> ze </a:t>
            </a:r>
            <a:r>
              <a:rPr lang="en-US" sz="2200" err="1"/>
              <a:t>smartfonem</a:t>
            </a:r>
          </a:p>
        </p:txBody>
      </p:sp>
      <p:pic>
        <p:nvPicPr>
          <p:cNvPr id="4" name="Symbol zastępczy zawartości 3" descr="Obraz zawierający elektronika, przewód, Inżynieria elektroniczna, Instalacja elektryczna&#10;&#10;Opis wygenerowany automatycznie">
            <a:extLst>
              <a:ext uri="{FF2B5EF4-FFF2-40B4-BE49-F238E27FC236}">
                <a16:creationId xmlns:a16="http://schemas.microsoft.com/office/drawing/2014/main" id="{0C2F1526-89B9-5CC9-86C6-4D4D163DFE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2522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8865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Panoramiczny</PresentationFormat>
  <Slides>18</Slides>
  <Notes>0</Notes>
  <HiddenSlides>0</HiddenSlide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18</vt:i4>
      </vt:variant>
    </vt:vector>
  </HeadingPairs>
  <TitlesOfParts>
    <vt:vector size="19" baseType="lpstr">
      <vt:lpstr>Office Theme</vt:lpstr>
      <vt:lpstr>Apteczka na szlaku</vt:lpstr>
      <vt:lpstr>Działanie systemu</vt:lpstr>
      <vt:lpstr>Zrzuty ekranu z aplikacji</vt:lpstr>
      <vt:lpstr>Prezentacja programu PowerPoint</vt:lpstr>
      <vt:lpstr>Prezentacja programu PowerPoint</vt:lpstr>
      <vt:lpstr>Prezentacja programu PowerPoint</vt:lpstr>
      <vt:lpstr>Prezentacja programu PowerPoint</vt:lpstr>
      <vt:lpstr>Interfejs aplikacji webowej serwera</vt:lpstr>
      <vt:lpstr>Moduł apteczki</vt:lpstr>
      <vt:lpstr>Moduł apteczki</vt:lpstr>
      <vt:lpstr>Wykorzystane technologie</vt:lpstr>
      <vt:lpstr>ESP32</vt:lpstr>
      <vt:lpstr>sx1262 LoRaWAN</vt:lpstr>
      <vt:lpstr>Zalety korzystania z łączności LoRaWAN </vt:lpstr>
      <vt:lpstr>ESP32 </vt:lpstr>
      <vt:lpstr>Oprogramowanie serwera</vt:lpstr>
      <vt:lpstr>Istnieje możliwość rozwoju sieci poprzez wprowadzenie systemu mesh</vt:lpstr>
      <vt:lpstr>Zapraszamy do zadawania pytań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2024-09-14T23:44:25Z</dcterms:created>
  <dcterms:modified xsi:type="dcterms:W3CDTF">2024-09-21T08:09:27Z</dcterms:modified>
</cp:coreProperties>
</file>

<file path=docProps/thumbnail.jpeg>
</file>